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4" r:id="rId2"/>
    <p:sldId id="267" r:id="rId3"/>
    <p:sldId id="327" r:id="rId4"/>
    <p:sldId id="321" r:id="rId5"/>
    <p:sldId id="320" r:id="rId6"/>
    <p:sldId id="297" r:id="rId7"/>
    <p:sldId id="298" r:id="rId8"/>
    <p:sldId id="299" r:id="rId9"/>
    <p:sldId id="300" r:id="rId10"/>
    <p:sldId id="303" r:id="rId11"/>
    <p:sldId id="313" r:id="rId12"/>
    <p:sldId id="314" r:id="rId13"/>
    <p:sldId id="315" r:id="rId14"/>
    <p:sldId id="317" r:id="rId15"/>
    <p:sldId id="318" r:id="rId16"/>
    <p:sldId id="322" r:id="rId17"/>
    <p:sldId id="323" r:id="rId18"/>
    <p:sldId id="324" r:id="rId19"/>
    <p:sldId id="325" r:id="rId20"/>
    <p:sldId id="326" r:id="rId21"/>
  </p:sldIdLst>
  <p:sldSz cx="12192000" cy="6858000"/>
  <p:notesSz cx="6799263" cy="9929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723"/>
    <a:srgbClr val="ED7D31"/>
    <a:srgbClr val="FFFFFF"/>
    <a:srgbClr val="FF3B3B"/>
    <a:srgbClr val="E877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2326" autoAdjust="0"/>
  </p:normalViewPr>
  <p:slideViewPr>
    <p:cSldViewPr snapToGrid="0">
      <p:cViewPr varScale="1">
        <p:scale>
          <a:sx n="96" d="100"/>
          <a:sy n="96" d="100"/>
        </p:scale>
        <p:origin x="978" y="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01878-C558-4734-B193-ED8D4B505DD1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99E8E-A7F6-447E-80A3-843E7D3CE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82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4A0E6-44CB-4D73-8AA6-16806AB476A6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D6E91-D3ED-4A53-BE28-8022D962C9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9360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14A9720-41ED-4C9E-B172-7F4BE855A58E}" type="slidenum">
              <a:rPr/>
              <a:pPr algn="l" rtl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8932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14A9720-41ED-4C9E-B172-7F4BE855A58E}" type="slidenum">
              <a:rPr/>
              <a:pPr algn="l" rtl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292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14A9720-41ED-4C9E-B172-7F4BE855A58E}" type="slidenum">
              <a:rPr/>
              <a:pPr algn="l" rtl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419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14A9720-41ED-4C9E-B172-7F4BE855A58E}" type="slidenum">
              <a:rPr/>
              <a:pPr algn="l" rtl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590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14A9720-41ED-4C9E-B172-7F4BE855A58E}" type="slidenum">
              <a:rPr/>
              <a:pPr algn="l" rtl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6798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14A9720-41ED-4C9E-B172-7F4BE855A58E}" type="slidenum">
              <a:rPr/>
              <a:pPr algn="l" rtl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6783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14A9720-41ED-4C9E-B172-7F4BE855A58E}" type="slidenum">
              <a:rPr/>
              <a:pPr algn="l" rtl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1656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14A9720-41ED-4C9E-B172-7F4BE855A58E}" type="slidenum">
              <a:rPr/>
              <a:pPr algn="l" rtl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8043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14A9720-41ED-4C9E-B172-7F4BE855A58E}" type="slidenum">
              <a:rPr/>
              <a:pPr algn="l" rtl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2204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14A9720-41ED-4C9E-B172-7F4BE855A58E}" type="slidenum">
              <a:rPr/>
              <a:pPr algn="l" rtl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710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14A9720-41ED-4C9E-B172-7F4BE855A58E}" type="slidenum">
              <a:rPr/>
              <a:pPr algn="l" rtl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537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14A9720-41ED-4C9E-B172-7F4BE855A58E}" type="slidenum">
              <a:rPr/>
              <a:pPr algn="l" rtl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283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14A9720-41ED-4C9E-B172-7F4BE855A58E}" type="slidenum">
              <a:rPr/>
              <a:pPr algn="l" rtl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137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D6E91-D3ED-4A53-BE28-8022D962C91F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0261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14A9720-41ED-4C9E-B172-7F4BE855A58E}" type="slidenum">
              <a:rPr/>
              <a:pPr algn="l" rtl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506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14A9720-41ED-4C9E-B172-7F4BE855A58E}" type="slidenum">
              <a:rPr/>
              <a:pPr algn="l" rtl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063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14A9720-41ED-4C9E-B172-7F4BE855A58E}" type="slidenum">
              <a:rPr/>
              <a:pPr algn="l" rtl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012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14A9720-41ED-4C9E-B172-7F4BE855A58E}" type="slidenum">
              <a:rPr/>
              <a:pPr algn="l" rtl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24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7131-EE00-4125-AE64-259577BC05BF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E08-36C4-453A-9885-96442B519A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432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7131-EE00-4125-AE64-259577BC05BF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E08-36C4-453A-9885-96442B519A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48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7131-EE00-4125-AE64-259577BC05BF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E08-36C4-453A-9885-96442B519A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308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7131-EE00-4125-AE64-259577BC05BF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E08-36C4-453A-9885-96442B519A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163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7131-EE00-4125-AE64-259577BC05BF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E08-36C4-453A-9885-96442B519A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9006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7131-EE00-4125-AE64-259577BC05BF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E08-36C4-453A-9885-96442B519A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762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7131-EE00-4125-AE64-259577BC05BF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E08-36C4-453A-9885-96442B519A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893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7131-EE00-4125-AE64-259577BC05BF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E08-36C4-453A-9885-96442B519A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593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7131-EE00-4125-AE64-259577BC05BF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E08-36C4-453A-9885-96442B519A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692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7131-EE00-4125-AE64-259577BC05BF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E08-36C4-453A-9885-96442B519A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965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7131-EE00-4125-AE64-259577BC05BF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E08-36C4-453A-9885-96442B519A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98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67131-EE00-4125-AE64-259577BC05BF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B1E08-36C4-453A-9885-96442B519A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317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496204" y="2144110"/>
            <a:ext cx="11272618" cy="1156138"/>
          </a:xfrm>
        </p:spPr>
        <p:txBody>
          <a:bodyPr/>
          <a:lstStyle/>
          <a:p>
            <a:r>
              <a:rPr lang="pl-PL" dirty="0"/>
              <a:t>Ekonomia Solidarności </a:t>
            </a:r>
            <a:r>
              <a:rPr lang="pl-PL" dirty="0" smtClean="0"/>
              <a:t>Społecznej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560513" y="3630993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/>
              <a:t>Krajowy Program Rozwoju Ekonomii Społecznej</a:t>
            </a:r>
          </a:p>
        </p:txBody>
      </p:sp>
    </p:spTree>
    <p:extLst>
      <p:ext uri="{BB962C8B-B14F-4D97-AF65-F5344CB8AC3E}">
        <p14:creationId xmlns:p14="http://schemas.microsoft.com/office/powerpoint/2010/main" val="32227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rostokąt 97"/>
          <p:cNvSpPr/>
          <p:nvPr/>
        </p:nvSpPr>
        <p:spPr>
          <a:xfrm>
            <a:off x="208722" y="1144470"/>
            <a:ext cx="11646947" cy="42157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Obszar II</a:t>
            </a:r>
            <a:r>
              <a:rPr lang="pl-PL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Solidarna wspólnota lokalna.</a:t>
            </a:r>
            <a:endParaRPr lang="pl-PL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2" name="Prostokąt 101"/>
          <p:cNvSpPr/>
          <p:nvPr/>
        </p:nvSpPr>
        <p:spPr>
          <a:xfrm>
            <a:off x="208718" y="5714999"/>
            <a:ext cx="11646951" cy="1070329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wypracowanie i wdrożenie modelowego i zintegrowanego  podejścia do dostarczania dóbr i usług publicznych istotnych dla rozwoju społecznego</a:t>
            </a:r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włączenie </a:t>
            </a: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obywateli i podmiotów ekonomii społecznej (w tym organizacji pozarządowych) w realizację usług społecznych na rzecz osób niesamodzielnych i zagrożonych wykluczeniem </a:t>
            </a:r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społecznym.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Prążkowana strzałka w prawo 102"/>
          <p:cNvSpPr/>
          <p:nvPr/>
        </p:nvSpPr>
        <p:spPr>
          <a:xfrm rot="16200000">
            <a:off x="5494172" y="4579444"/>
            <a:ext cx="1076043" cy="1156138"/>
          </a:xfrm>
          <a:prstGeom prst="stripedRightArrow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/>
              <a:t>SOR: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2554357" y="1682698"/>
            <a:ext cx="9301311" cy="8075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Wspieranie 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trwałego partnerstwa podmiotów ekonomii społecznej i solidarnej 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 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samorządem terytorialnym w realizacji usług społecznych użyteczności publicznej oraz zadań publicznych w zakresie rozwoju lokalnego.</a:t>
            </a:r>
          </a:p>
          <a:p>
            <a:pPr algn="ctr">
              <a:spcAft>
                <a:spcPts val="800"/>
              </a:spcAft>
            </a:pPr>
            <a:endParaRPr lang="pl-PL" sz="17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Prostokąt 12"/>
          <p:cNvSpPr/>
          <p:nvPr/>
        </p:nvSpPr>
        <p:spPr>
          <a:xfrm rot="10800000" flipV="1">
            <a:off x="2554357" y="2608457"/>
            <a:ext cx="9290290" cy="1062719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Wzrost udziału środków z budżetów JST,  przeznaczanych na zlecanie świadczenia usług społecznych użyteczności publicznej i realizacji zadań publicznych w zakresie rozwoju lokalnego, podmiotom ekonomii społecznej 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 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solidarnej</a:t>
            </a:r>
            <a:endParaRPr lang="pl-PL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 rot="10800000" flipV="1">
            <a:off x="2554357" y="3791436"/>
            <a:ext cx="9290292" cy="828057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W roku 2023 JST przeznaczać będą co najmniej 2% budżetu na zlecanie świadczenia usług społecznych użyteczności publicznej i realizacji zadań publicznych w zakresie rozwoju lokalnego, podmiotom ekonomii społecznej 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 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solidarnej.</a:t>
            </a:r>
            <a:endParaRPr lang="pl-PL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5" name="Prostokąt 14"/>
          <p:cNvSpPr/>
          <p:nvPr/>
        </p:nvSpPr>
        <p:spPr>
          <a:xfrm rot="5400000">
            <a:off x="900352" y="988184"/>
            <a:ext cx="813287" cy="219654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CEL SZCZEGÓŁOWY:</a:t>
            </a:r>
            <a:endParaRPr lang="pl-PL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6" name="Prostokąt 15"/>
          <p:cNvSpPr/>
          <p:nvPr/>
        </p:nvSpPr>
        <p:spPr>
          <a:xfrm rot="16200000" flipV="1">
            <a:off x="775636" y="2041540"/>
            <a:ext cx="1062721" cy="2196551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sz="16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REZULTAT CELU SZCZEGÓŁOWEGO:</a:t>
            </a:r>
            <a:endParaRPr lang="pl-PL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7" name="Prostokąt 16"/>
          <p:cNvSpPr/>
          <p:nvPr/>
        </p:nvSpPr>
        <p:spPr>
          <a:xfrm rot="16200000" flipV="1">
            <a:off x="891731" y="3105955"/>
            <a:ext cx="830525" cy="2196549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sz="16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WSKAŹNIK </a:t>
            </a:r>
            <a:r>
              <a:rPr lang="pl-PL" sz="16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REZULTAT CELU SZCZEGÓŁOWEGO</a:t>
            </a:r>
            <a:endParaRPr lang="pl-PL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6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rostokąt 97"/>
          <p:cNvSpPr/>
          <p:nvPr/>
        </p:nvSpPr>
        <p:spPr>
          <a:xfrm>
            <a:off x="238539" y="1144470"/>
            <a:ext cx="11617130" cy="42157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Obszar II. Solidarna wspólnota </a:t>
            </a:r>
            <a:r>
              <a:rPr lang="pl-PL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lokalna.</a:t>
            </a:r>
            <a:endParaRPr lang="pl-PL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9" name="Prostokąt 98"/>
          <p:cNvSpPr/>
          <p:nvPr/>
        </p:nvSpPr>
        <p:spPr>
          <a:xfrm>
            <a:off x="238539" y="1749210"/>
            <a:ext cx="11617130" cy="9048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800"/>
              </a:spcAft>
            </a:pPr>
            <a:r>
              <a:rPr lang="pl-P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Priorytet I. 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Zwiększenie udziału mieszkańców wspólnot w programowaniu polityki rozwoju społecznego.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38539" y="2745815"/>
            <a:ext cx="11617130" cy="9048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800"/>
              </a:spcAft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Priorytet II. Rozwój usług społecznych użyteczności publicznej oraz zadań publicznych w zakresie rozwoju lokalnego.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38539" y="3742420"/>
            <a:ext cx="11617130" cy="9048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800"/>
              </a:spcAft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Priorytet III. Włączenie podmiotów ekonomii społecznej i solidarnej w procesy rewitalizacji.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238539" y="4739025"/>
            <a:ext cx="11617130" cy="19400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2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Lokalne programy rozwoju społecznego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Nowe tryby zlecania zadań (negocjacyjny i partnerstwo publiczno- społeczne)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Pierwszeństwo PES w realizacji usług społecznych użyteczności publicznej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PES w PZP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PES w rewitalizacji.</a:t>
            </a:r>
            <a:endParaRPr lang="pl-PL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5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rostokąt 97"/>
          <p:cNvSpPr/>
          <p:nvPr/>
        </p:nvSpPr>
        <p:spPr>
          <a:xfrm>
            <a:off x="268357" y="1144470"/>
            <a:ext cx="11587312" cy="42157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Obszar III</a:t>
            </a: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Konkurencyjna przedsiębiorczość społeczna</a:t>
            </a:r>
            <a:r>
              <a:rPr lang="pl-PL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pl-PL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3" name="Prążkowana strzałka w prawo 102"/>
          <p:cNvSpPr/>
          <p:nvPr/>
        </p:nvSpPr>
        <p:spPr>
          <a:xfrm rot="16200000">
            <a:off x="5523991" y="4419573"/>
            <a:ext cx="1076043" cy="1156138"/>
          </a:xfrm>
          <a:prstGeom prst="stripedRightArrow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/>
              <a:t>SOR: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2594113" y="1676931"/>
            <a:ext cx="9261556" cy="570972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Zwiększenie 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konkurencyjności podmiotów ekonomii społecznej i solidarnej na rynku.</a:t>
            </a:r>
          </a:p>
        </p:txBody>
      </p:sp>
      <p:sp>
        <p:nvSpPr>
          <p:cNvPr id="13" name="Prostokąt 12"/>
          <p:cNvSpPr/>
          <p:nvPr/>
        </p:nvSpPr>
        <p:spPr>
          <a:xfrm rot="10800000" flipV="1">
            <a:off x="2594112" y="2356676"/>
            <a:ext cx="9261556" cy="614946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Zwiększenie liczby podmiotów ekonomii społecznej i solidarnej prowadzących  działalność gospodarczą lub odpłatną działalność pożytku publicznego.</a:t>
            </a: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 rot="10800000" flipV="1">
            <a:off x="2594112" y="3080395"/>
            <a:ext cx="9261556" cy="1044123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2023 r. liczba podmiotów ekonomii społecznej i solidarnej prowadzących  działalność gospodarczą lub odpłatną działalność pożytku publicznego zwiększy się co najmniej o 5 tys.</a:t>
            </a:r>
          </a:p>
        </p:txBody>
      </p:sp>
      <p:sp>
        <p:nvSpPr>
          <p:cNvPr id="15" name="Prostokąt 14"/>
          <p:cNvSpPr/>
          <p:nvPr/>
        </p:nvSpPr>
        <p:spPr>
          <a:xfrm rot="5400000">
            <a:off x="1071206" y="874083"/>
            <a:ext cx="570971" cy="2176669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CEL SZCZEGÓŁOWY:</a:t>
            </a:r>
            <a:endParaRPr lang="pl-PL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6" name="Prostokąt 15"/>
          <p:cNvSpPr/>
          <p:nvPr/>
        </p:nvSpPr>
        <p:spPr>
          <a:xfrm rot="16200000" flipV="1">
            <a:off x="1049218" y="1577929"/>
            <a:ext cx="614945" cy="2176669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sz="16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REZULTAT CELU SZCZEGÓŁOWEGO:</a:t>
            </a:r>
            <a:endParaRPr lang="pl-PL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7" name="Prostokąt 16"/>
          <p:cNvSpPr/>
          <p:nvPr/>
        </p:nvSpPr>
        <p:spPr>
          <a:xfrm rot="16200000" flipV="1">
            <a:off x="834630" y="2518349"/>
            <a:ext cx="1044123" cy="2176672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sz="16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WSKAŹNIK </a:t>
            </a:r>
            <a:r>
              <a:rPr lang="pl-PL" sz="16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REZULTAT CELU SZCZEGÓŁOWEGO</a:t>
            </a:r>
            <a:endParaRPr lang="pl-PL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268355" y="5723476"/>
            <a:ext cx="11587315" cy="82033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przygotowanie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rozwiązań prawnych ułatwiających bieżącą działalność podmiotów ekonomii społecznej i solidarnej (w szczególności preferencji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podatkowych).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i="1" dirty="0" smtClean="0"/>
          </a:p>
        </p:txBody>
      </p:sp>
    </p:spTree>
    <p:extLst>
      <p:ext uri="{BB962C8B-B14F-4D97-AF65-F5344CB8AC3E}">
        <p14:creationId xmlns:p14="http://schemas.microsoft.com/office/powerpoint/2010/main" val="148874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rostokąt 97"/>
          <p:cNvSpPr/>
          <p:nvPr/>
        </p:nvSpPr>
        <p:spPr>
          <a:xfrm>
            <a:off x="298174" y="1144470"/>
            <a:ext cx="11557495" cy="42157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Obszar III. Konkurencyjna przedsiębiorczość społeczna.</a:t>
            </a:r>
          </a:p>
        </p:txBody>
      </p:sp>
      <p:sp>
        <p:nvSpPr>
          <p:cNvPr id="99" name="Prostokąt 98"/>
          <p:cNvSpPr/>
          <p:nvPr/>
        </p:nvSpPr>
        <p:spPr>
          <a:xfrm>
            <a:off x="298174" y="1749210"/>
            <a:ext cx="11557495" cy="9048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Priorytet I. 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Zwiększanie konkurencyjności podmiotów ekonomii społecznej i solidarnej.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98174" y="2745815"/>
            <a:ext cx="11557495" cy="9048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Priorytet II. Wsparcie w rozwoju profesjonalizacji i współdziałania PES oraz współpracy międzysektorowej.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298174" y="4898596"/>
            <a:ext cx="11557495" cy="15657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2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Instrumenty zwrotne dla PES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Wsparcie innowacyjności i zdolności do współpracy PES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Usługi wsparcia </a:t>
            </a:r>
            <a:r>
              <a:rPr lang="pl-PL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dlaPES</a:t>
            </a:r>
            <a:endParaRPr lang="pl-PL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Wzmocnienie kadr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ekonomii społecznej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Znaki jakości</a:t>
            </a:r>
          </a:p>
        </p:txBody>
      </p:sp>
    </p:spTree>
    <p:extLst>
      <p:ext uri="{BB962C8B-B14F-4D97-AF65-F5344CB8AC3E}">
        <p14:creationId xmlns:p14="http://schemas.microsoft.com/office/powerpoint/2010/main" val="334087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rostokąt 97"/>
          <p:cNvSpPr/>
          <p:nvPr/>
        </p:nvSpPr>
        <p:spPr>
          <a:xfrm>
            <a:off x="198783" y="1144470"/>
            <a:ext cx="11656886" cy="42157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Obszar IV</a:t>
            </a:r>
            <a:r>
              <a:rPr lang="pl-PL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Solidarne społeczeństwo.</a:t>
            </a:r>
            <a:endParaRPr lang="pl-PL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3" name="Prążkowana strzałka w prawo 102"/>
          <p:cNvSpPr/>
          <p:nvPr/>
        </p:nvSpPr>
        <p:spPr>
          <a:xfrm rot="16200000">
            <a:off x="5485105" y="3913538"/>
            <a:ext cx="1084242" cy="1156138"/>
          </a:xfrm>
          <a:prstGeom prst="stripedRightArrow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/>
              <a:t>SOR: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2524540" y="1684737"/>
            <a:ext cx="9331128" cy="552684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Upowszechnienie 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pozytywnych postaw wobec ekonomii społecznej i solidarnej.</a:t>
            </a:r>
          </a:p>
        </p:txBody>
      </p:sp>
      <p:sp>
        <p:nvSpPr>
          <p:cNvPr id="13" name="Prostokąt 12"/>
          <p:cNvSpPr/>
          <p:nvPr/>
        </p:nvSpPr>
        <p:spPr>
          <a:xfrm rot="10800000" flipV="1">
            <a:off x="2524540" y="2295559"/>
            <a:ext cx="9331128" cy="602229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Zwiększenie członkostwa osób młodych (16-34 lata) w podmiotach ekonomii społecznej i solidarnej.</a:t>
            </a: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 rot="10800000" flipV="1">
            <a:off x="2524539" y="2974376"/>
            <a:ext cx="9348669" cy="848433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2023 członkostwo osób młodych (16-34 lata) w podmiotach ekonomii społecznej i solidarnej zwiększy się do 28%.</a:t>
            </a:r>
          </a:p>
        </p:txBody>
      </p:sp>
      <p:sp>
        <p:nvSpPr>
          <p:cNvPr id="15" name="Prostokąt 14"/>
          <p:cNvSpPr/>
          <p:nvPr/>
        </p:nvSpPr>
        <p:spPr>
          <a:xfrm rot="5400000">
            <a:off x="1018673" y="860765"/>
            <a:ext cx="556765" cy="2196547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CEL SZCZEGÓŁOWY:</a:t>
            </a:r>
            <a:endParaRPr lang="pl-PL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6" name="Prostokąt 15"/>
          <p:cNvSpPr/>
          <p:nvPr/>
        </p:nvSpPr>
        <p:spPr>
          <a:xfrm rot="16200000" flipV="1">
            <a:off x="995939" y="1498401"/>
            <a:ext cx="602231" cy="2196547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sz="16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REZULTAT CELU SZCZEGÓŁOWEGO:</a:t>
            </a:r>
            <a:endParaRPr lang="pl-PL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7" name="Prostokąt 16"/>
          <p:cNvSpPr/>
          <p:nvPr/>
        </p:nvSpPr>
        <p:spPr>
          <a:xfrm rot="16200000" flipV="1">
            <a:off x="872836" y="2292881"/>
            <a:ext cx="848435" cy="2196548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sz="16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WSKAŹNIK </a:t>
            </a:r>
            <a:r>
              <a:rPr lang="pl-PL" sz="16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REZULTAT CELU SZCZEGÓŁOWEGO</a:t>
            </a:r>
            <a:endParaRPr lang="pl-PL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198779" y="5151976"/>
            <a:ext cx="11674430" cy="1633352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i="1" dirty="0"/>
              <a:t>kształcenie kompetencji społecznych uczniów (współpracy, rozwiązywania problemów, działania w środowisku lokalnym i na jego rzecz), oraz kształtowanie postaw, wartości i </a:t>
            </a:r>
            <a:r>
              <a:rPr lang="pl-PL" sz="2000" i="1" dirty="0" err="1"/>
              <a:t>zachowań</a:t>
            </a:r>
            <a:r>
              <a:rPr lang="pl-PL" sz="2000" i="1" dirty="0"/>
              <a:t> sprzyjających budowaniu wspólnoty, kooperacji, kreatywności, otwartości oraz komunikacji </a:t>
            </a:r>
            <a:endParaRPr lang="pl-PL" sz="2000" i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i="1" dirty="0" smtClean="0"/>
              <a:t>wzmacnianie </a:t>
            </a:r>
            <a:r>
              <a:rPr lang="pl-PL" sz="2000" i="1" dirty="0"/>
              <a:t>społeczności lokalnej – realizacja oddolnych inicjatyw np. świadome kupowanie lokalnych produktów, wspieranie postaw przedsiębiorczych wpływających na rozwój społeczności lokalnych</a:t>
            </a:r>
            <a:r>
              <a:rPr lang="pl-PL" sz="2000" i="1" dirty="0" smtClean="0"/>
              <a:t>.</a:t>
            </a: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383620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rostokąt 97"/>
          <p:cNvSpPr/>
          <p:nvPr/>
        </p:nvSpPr>
        <p:spPr>
          <a:xfrm>
            <a:off x="208722" y="1144470"/>
            <a:ext cx="11646947" cy="42157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Obszar IV. Solidarne społeczeństwo.</a:t>
            </a:r>
          </a:p>
        </p:txBody>
      </p:sp>
      <p:sp>
        <p:nvSpPr>
          <p:cNvPr id="99" name="Prostokąt 98"/>
          <p:cNvSpPr/>
          <p:nvPr/>
        </p:nvSpPr>
        <p:spPr>
          <a:xfrm>
            <a:off x="208722" y="1749210"/>
            <a:ext cx="11646947" cy="9048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Priorytet I. </a:t>
            </a:r>
            <a:r>
              <a:rPr lang="pl-PL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Zwiększanie konkurencyjności podmiotów ekonomii społecznej i solidarnej.</a:t>
            </a:r>
            <a:endParaRPr lang="pl-PL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08722" y="2745815"/>
            <a:ext cx="11646947" cy="9048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Priorytet II. Wsparcie w rozwoju profesjonalizacji i współdziałania PES oraz współpracy międzysektorowej.</a:t>
            </a:r>
            <a:endParaRPr lang="pl-PL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208722" y="4591878"/>
            <a:ext cx="11646947" cy="18724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2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programy rozwoju kompetencji społecznych i przedsiębiorczych młodzieży </a:t>
            </a:r>
            <a:endParaRPr lang="pl-PL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Pakiety edukacyjne dla nauczycieli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pl-PL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Kształtowanie świadomych postaw konsumenckich na rzecz ES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Upowszechnianie wiedzy o ES i PZP wśród przedstawicieli władz publicznych</a:t>
            </a:r>
          </a:p>
        </p:txBody>
      </p:sp>
    </p:spTree>
    <p:extLst>
      <p:ext uri="{BB962C8B-B14F-4D97-AF65-F5344CB8AC3E}">
        <p14:creationId xmlns:p14="http://schemas.microsoft.com/office/powerpoint/2010/main" val="306033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227381"/>
            <a:ext cx="12191999" cy="3693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Ustawa o ekonomii społecznej i solidarnej – kierunki prac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89004" y="1766519"/>
            <a:ext cx="1101398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Cele</a:t>
            </a:r>
          </a:p>
          <a:p>
            <a:pPr>
              <a:buFont typeface="Wingdings" pitchFamily="2" charset="2"/>
              <a:buChar char="q"/>
            </a:pPr>
            <a:r>
              <a:rPr lang="pl-PL" b="1" dirty="0"/>
              <a:t> reintegracyjna i prozatrudnieniowa funkcja podmiotów ekonomii solidarnej,</a:t>
            </a:r>
          </a:p>
          <a:p>
            <a:pPr>
              <a:buFont typeface="Wingdings" pitchFamily="2" charset="2"/>
              <a:buChar char="q"/>
            </a:pPr>
            <a:r>
              <a:rPr lang="pl-PL" b="1" dirty="0"/>
              <a:t> przedsiębiorstwo społeczne </a:t>
            </a:r>
            <a:r>
              <a:rPr lang="pl-PL" dirty="0"/>
              <a:t>– definicja, zadania, uprawnienia,</a:t>
            </a:r>
          </a:p>
          <a:p>
            <a:pPr>
              <a:buFont typeface="Wingdings" pitchFamily="2" charset="2"/>
              <a:buChar char="q"/>
            </a:pPr>
            <a:r>
              <a:rPr lang="pl-PL" b="1" dirty="0"/>
              <a:t> rola PES </a:t>
            </a:r>
            <a:r>
              <a:rPr lang="pl-PL" dirty="0"/>
              <a:t>w zakresie </a:t>
            </a:r>
            <a:r>
              <a:rPr lang="pl-PL" b="1" dirty="0"/>
              <a:t>(1) </a:t>
            </a:r>
            <a:r>
              <a:rPr lang="pl-PL" dirty="0"/>
              <a:t>programowania lokalnej polityki rozwoju, </a:t>
            </a:r>
            <a:r>
              <a:rPr lang="pl-PL" b="1" dirty="0"/>
              <a:t>(2) </a:t>
            </a:r>
            <a:r>
              <a:rPr lang="pl-PL" dirty="0"/>
              <a:t>realizacji zadań użyteczności publicznej i </a:t>
            </a:r>
            <a:r>
              <a:rPr lang="pl-PL" b="1" dirty="0"/>
              <a:t>(3)</a:t>
            </a:r>
            <a:r>
              <a:rPr lang="pl-PL" dirty="0"/>
              <a:t> rozwoju lokalnego</a:t>
            </a:r>
            <a:r>
              <a:rPr lang="pl-PL" b="1" dirty="0"/>
              <a:t> </a:t>
            </a:r>
            <a:r>
              <a:rPr lang="pl-PL" dirty="0"/>
              <a:t>m. in. poprzez: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l-PL" dirty="0"/>
              <a:t>lokalne programy rozwoju społecznego,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l-PL" dirty="0"/>
              <a:t>tryby zlecania zadań i zakupu usług społecznych użyteczności publicznej, </a:t>
            </a:r>
          </a:p>
          <a:p>
            <a:pPr>
              <a:buFont typeface="Wingdings" pitchFamily="2" charset="2"/>
              <a:buChar char="q"/>
            </a:pPr>
            <a:r>
              <a:rPr lang="pl-PL" b="1" dirty="0"/>
              <a:t> instytucjonalny system wsparcia PES </a:t>
            </a:r>
            <a:r>
              <a:rPr lang="pl-PL" dirty="0"/>
              <a:t>obejmujący: </a:t>
            </a:r>
            <a:r>
              <a:rPr lang="pl-PL" b="1" dirty="0"/>
              <a:t>ROPS, RKRES, OWES-y. </a:t>
            </a:r>
          </a:p>
          <a:p>
            <a:pPr>
              <a:spcBef>
                <a:spcPts val="600"/>
              </a:spcBef>
            </a:pPr>
            <a:r>
              <a:rPr lang="pl-PL" b="1" dirty="0">
                <a:solidFill>
                  <a:srgbClr val="FF0000"/>
                </a:solidFill>
              </a:rPr>
              <a:t>		</a:t>
            </a:r>
          </a:p>
          <a:p>
            <a:pPr>
              <a:spcBef>
                <a:spcPts val="600"/>
              </a:spcBef>
            </a:pPr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Definicje</a:t>
            </a:r>
          </a:p>
          <a:p>
            <a:pPr lvl="1">
              <a:buFont typeface="Wingdings" pitchFamily="2" charset="2"/>
              <a:buChar char="q"/>
            </a:pPr>
            <a:r>
              <a:rPr lang="pl-PL" dirty="0"/>
              <a:t> ekonomia społeczna,</a:t>
            </a:r>
          </a:p>
          <a:p>
            <a:pPr lvl="1">
              <a:buFont typeface="Wingdings" pitchFamily="2" charset="2"/>
              <a:buChar char="q"/>
            </a:pPr>
            <a:r>
              <a:rPr lang="pl-PL" dirty="0"/>
              <a:t> ekonomia solidarna,</a:t>
            </a:r>
          </a:p>
          <a:p>
            <a:pPr lvl="1">
              <a:buFont typeface="Wingdings" pitchFamily="2" charset="2"/>
              <a:buChar char="q"/>
            </a:pPr>
            <a:r>
              <a:rPr lang="pl-PL" dirty="0"/>
              <a:t> przedsiębiorstwo społeczne,</a:t>
            </a:r>
          </a:p>
          <a:p>
            <a:pPr lvl="1">
              <a:buFont typeface="Wingdings" pitchFamily="2" charset="2"/>
              <a:buChar char="q"/>
            </a:pPr>
            <a:r>
              <a:rPr lang="pl-PL" dirty="0"/>
              <a:t> usługi społeczne użyteczności publicznej,</a:t>
            </a:r>
          </a:p>
          <a:p>
            <a:pPr lvl="1">
              <a:buFont typeface="Wingdings" pitchFamily="2" charset="2"/>
              <a:buChar char="q"/>
            </a:pPr>
            <a:r>
              <a:rPr lang="pl-PL" dirty="0"/>
              <a:t> zadania w zakresie rozwoju lokalnego,</a:t>
            </a:r>
          </a:p>
          <a:p>
            <a:pPr lvl="1">
              <a:buFont typeface="Wingdings" pitchFamily="2" charset="2"/>
              <a:buChar char="q"/>
            </a:pPr>
            <a:r>
              <a:rPr lang="pl-PL" dirty="0"/>
              <a:t> reintegracja społeczna v. rehabilitacja zawodowa i społeczna,</a:t>
            </a:r>
          </a:p>
          <a:p>
            <a:pPr lvl="1">
              <a:buFont typeface="Wingdings" pitchFamily="2" charset="2"/>
              <a:buChar char="q"/>
            </a:pPr>
            <a:r>
              <a:rPr lang="pl-PL" dirty="0"/>
              <a:t> osoby zagrożone wykluczeniem społecznym.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0118133" y="6327942"/>
            <a:ext cx="1949944" cy="369332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Projekt rozwiązań.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90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227381"/>
            <a:ext cx="12191999" cy="3693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Ustawa o ekonomii społecznej i solidarnej – kierunki prac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46841" y="1619281"/>
            <a:ext cx="11498318" cy="671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USŁUGI UŻYTECZNOŚCI PUBLICZNEJ = </a:t>
            </a:r>
            <a:r>
              <a:rPr lang="pl-PL" b="1" dirty="0" smtClean="0"/>
              <a:t>bieżące</a:t>
            </a:r>
            <a:r>
              <a:rPr lang="pl-PL" dirty="0" smtClean="0"/>
              <a:t> </a:t>
            </a:r>
            <a:r>
              <a:rPr lang="pl-PL" dirty="0"/>
              <a:t>i </a:t>
            </a:r>
            <a:r>
              <a:rPr lang="pl-PL" b="1" dirty="0"/>
              <a:t>nieprzerwane</a:t>
            </a:r>
            <a:r>
              <a:rPr lang="pl-PL" dirty="0"/>
              <a:t> zaspokajanie </a:t>
            </a:r>
            <a:r>
              <a:rPr lang="pl-PL" b="1" dirty="0"/>
              <a:t>zbiorowych potrzeb ludności </a:t>
            </a:r>
            <a:r>
              <a:rPr lang="pl-PL" dirty="0"/>
              <a:t>w drodze świadczenia </a:t>
            </a:r>
            <a:r>
              <a:rPr lang="pl-PL" b="1" dirty="0"/>
              <a:t>usług powszechnie dostępnych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1103587" y="2417378"/>
            <a:ext cx="10016358" cy="3923035"/>
            <a:chOff x="628650" y="2087593"/>
            <a:chExt cx="7886700" cy="4218316"/>
          </a:xfrm>
        </p:grpSpPr>
        <p:sp>
          <p:nvSpPr>
            <p:cNvPr id="7" name="Prostokąt 6"/>
            <p:cNvSpPr/>
            <p:nvPr/>
          </p:nvSpPr>
          <p:spPr>
            <a:xfrm>
              <a:off x="628650" y="2087593"/>
              <a:ext cx="3882965" cy="42183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l-PL" sz="2400" b="1" dirty="0"/>
                <a:t>Usługi społeczne użyteczności publicznej</a:t>
              </a:r>
            </a:p>
            <a:p>
              <a:pPr algn="ctr"/>
              <a:endParaRPr lang="pl-PL" sz="2000" b="1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l-PL" sz="2000" dirty="0"/>
                <a:t>pomoc społeczna</a:t>
              </a:r>
              <a:r>
                <a:rPr lang="pl-PL" sz="2000" dirty="0" smtClean="0"/>
                <a:t>,</a:t>
              </a:r>
              <a:endParaRPr lang="pl-PL" sz="20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l-PL" sz="2000" dirty="0"/>
                <a:t>opieka nad dziećmi do lat 3,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l-PL" sz="2000" dirty="0"/>
                <a:t>wspierania rodziny i systemu pieczy zastępczej,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l-PL" sz="2000" dirty="0" smtClean="0"/>
                <a:t>edukacja,</a:t>
              </a:r>
              <a:endParaRPr lang="pl-PL" sz="20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l-PL" sz="2000" dirty="0" smtClean="0"/>
                <a:t>ochrona </a:t>
              </a:r>
              <a:r>
                <a:rPr lang="pl-PL" sz="2000" dirty="0"/>
                <a:t>zdrowia,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l-PL" sz="2000" dirty="0"/>
                <a:t>wspieranie osób niepełnosprawnych.</a:t>
              </a:r>
            </a:p>
          </p:txBody>
        </p:sp>
        <p:sp>
          <p:nvSpPr>
            <p:cNvPr id="8" name="Prostokąt 7"/>
            <p:cNvSpPr/>
            <p:nvPr/>
          </p:nvSpPr>
          <p:spPr>
            <a:xfrm>
              <a:off x="4638137" y="2087593"/>
              <a:ext cx="3877213" cy="42183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pl-PL" sz="2400" b="1" dirty="0"/>
                <a:t>Zadania publiczne w zakresie rozwoju lokalnego</a:t>
              </a:r>
            </a:p>
            <a:p>
              <a:pPr algn="ctr"/>
              <a:endParaRPr lang="pl-PL" sz="2000" b="1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l-PL" sz="2000" dirty="0"/>
                <a:t>rewitalizacja,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l-PL" sz="2000" dirty="0"/>
                <a:t>kultura,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l-PL" sz="2000" dirty="0"/>
                <a:t>kultura fizyczna,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l-PL" sz="2000" dirty="0"/>
                <a:t>ochrona środowiska i przyrody, gospodarka wodna,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l-PL" sz="2000" dirty="0" smtClean="0"/>
                <a:t>wspieranie </a:t>
              </a:r>
              <a:r>
                <a:rPr lang="pl-PL" sz="2000" dirty="0"/>
                <a:t>i </a:t>
              </a:r>
              <a:r>
                <a:rPr lang="pl-PL" sz="2000" dirty="0" smtClean="0"/>
                <a:t>upowszechnianie </a:t>
              </a:r>
              <a:r>
                <a:rPr lang="pl-PL" sz="2000" dirty="0"/>
                <a:t>idei samorządowej,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l-PL" sz="2000" dirty="0" smtClean="0"/>
                <a:t>promocja </a:t>
              </a:r>
              <a:r>
                <a:rPr lang="pl-PL" sz="2000" dirty="0"/>
                <a:t>przedsiębiorczości na szczeblu lokalnym.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pl-PL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pl-PL" dirty="0"/>
            </a:p>
          </p:txBody>
        </p:sp>
        <p:cxnSp>
          <p:nvCxnSpPr>
            <p:cNvPr id="9" name="Łącznik prosty 8"/>
            <p:cNvCxnSpPr/>
            <p:nvPr/>
          </p:nvCxnSpPr>
          <p:spPr>
            <a:xfrm>
              <a:off x="628650" y="2950234"/>
              <a:ext cx="788670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pole tekstowe 9"/>
          <p:cNvSpPr txBox="1"/>
          <p:nvPr/>
        </p:nvSpPr>
        <p:spPr>
          <a:xfrm>
            <a:off x="10230159" y="6360413"/>
            <a:ext cx="1949944" cy="369332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Projekt rozwiązań.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227381"/>
            <a:ext cx="12191999" cy="3693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Ustawa o ekonomii społecznej i solidarnej – kierunki prac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46841" y="1619281"/>
            <a:ext cx="11498318" cy="671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LOKALNY PROGRAM ROZWOJU SPOŁECZNEGO (LPRS)</a:t>
            </a: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336331" y="2580830"/>
            <a:ext cx="11519338" cy="39638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200" smtClean="0"/>
              <a:t>PES uczestniczą w tworzeniu, realizacji i monitorowaniu </a:t>
            </a:r>
            <a:r>
              <a:rPr lang="pl-PL" sz="2200" b="1" smtClean="0"/>
              <a:t>polityk publicznych</a:t>
            </a:r>
            <a:r>
              <a:rPr lang="pl-PL" sz="2200" smtClean="0"/>
              <a:t>, w szczególności: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l-PL" sz="2200" b="1" smtClean="0"/>
              <a:t>polityki rozwoju usług społecznych użyteczności publicznej </a:t>
            </a:r>
            <a:r>
              <a:rPr lang="pl-PL" sz="2200" smtClean="0"/>
              <a:t>i</a:t>
            </a:r>
            <a:r>
              <a:rPr lang="pl-PL" sz="2200" b="1" smtClean="0"/>
              <a:t>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l-PL" sz="2200" b="1" smtClean="0"/>
              <a:t>zadań publicznych w zakresie rozwoju lokalnego</a:t>
            </a:r>
            <a:r>
              <a:rPr lang="pl-PL" sz="2200" smtClean="0"/>
              <a:t>.</a:t>
            </a:r>
            <a:r>
              <a:rPr lang="pl-PL" sz="2200" b="1" smtClean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2200" smtClean="0"/>
              <a:t>Lokalny program rozwoju społecznego: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200" smtClean="0"/>
              <a:t>obejmuje </a:t>
            </a:r>
            <a:r>
              <a:rPr lang="pl-PL" sz="2200" b="1" smtClean="0"/>
              <a:t>usługi społeczne użyteczności publicznej oraz zadania w zakresie rozwoju lokalnego</a:t>
            </a:r>
            <a:r>
              <a:rPr lang="pl-PL" sz="2200" smtClean="0"/>
              <a:t>. Może również obejmować zadania określone w wieloletnim programie współpracy z NGOs. 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200" smtClean="0"/>
              <a:t>określa m.in. </a:t>
            </a:r>
            <a:r>
              <a:rPr lang="pl-PL" sz="2200" b="1" smtClean="0"/>
              <a:t>wysokość środków finansowych </a:t>
            </a:r>
            <a:r>
              <a:rPr lang="pl-PL" sz="2200" smtClean="0"/>
              <a:t>przeznaczonych</a:t>
            </a:r>
            <a:r>
              <a:rPr lang="pl-PL" sz="2200" b="1" smtClean="0"/>
              <a:t> na powierzenie </a:t>
            </a:r>
            <a:r>
              <a:rPr lang="pl-PL" sz="2200" smtClean="0"/>
              <a:t>realizacji usług społecznych użyteczności publicznej </a:t>
            </a:r>
            <a:r>
              <a:rPr lang="pl-PL" sz="2200" b="1" smtClean="0"/>
              <a:t>w trybie negocjacyjnym </a:t>
            </a:r>
            <a:r>
              <a:rPr lang="pl-PL" sz="2200" smtClean="0"/>
              <a:t>oraz </a:t>
            </a:r>
            <a:r>
              <a:rPr lang="pl-PL" sz="2200" b="1" smtClean="0"/>
              <a:t>w pozostałych trybach</a:t>
            </a:r>
            <a:r>
              <a:rPr lang="pl-PL" sz="2200" smtClean="0"/>
              <a:t>;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200" smtClean="0"/>
              <a:t>stanowi </a:t>
            </a:r>
            <a:r>
              <a:rPr lang="pl-PL" sz="2200" b="1" smtClean="0"/>
              <a:t>załącznik do uchwały w sprawie wieloletniej prognozy finansowej </a:t>
            </a:r>
            <a:r>
              <a:rPr lang="pl-PL" sz="2200" smtClean="0"/>
              <a:t>jednostek samorządu terytorialnego.</a:t>
            </a:r>
            <a:endParaRPr lang="pl-PL" sz="22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10118133" y="6327942"/>
            <a:ext cx="1949944" cy="369332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Projekt rozwiązań.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227381"/>
            <a:ext cx="12191999" cy="3693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Ustawa o ekonomii społecznej i solidarnej – kierunki prac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46840" y="1687648"/>
            <a:ext cx="11498318" cy="671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PREFERENCJE DLA PES W KONTRAKTOWANIU USŁUG UŻYTECZNOŚCI PUBLICZNEJ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346840" y="2450556"/>
            <a:ext cx="116601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pl-PL" sz="2200" dirty="0" smtClean="0"/>
              <a:t>Podmioty ekonomii społecznej i solidarnej: 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pl-PL" sz="2200" b="1" dirty="0" smtClean="0"/>
              <a:t>biorą udział w realizacji usług społecznych użyteczności publicznej i zadań publicznych w zakresie rozwoju lokalnego</a:t>
            </a:r>
            <a:r>
              <a:rPr lang="pl-PL" sz="2200" dirty="0" smtClean="0"/>
              <a:t> </a:t>
            </a:r>
            <a:r>
              <a:rPr lang="pl-PL" sz="2200" b="1" dirty="0" smtClean="0"/>
              <a:t>samodzielnie lub w partnerstwie JST;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pl-PL" sz="2200" b="1" dirty="0" smtClean="0"/>
              <a:t>wspierają proces przygotowania do zatrudnienia oraz tworzenia miejsc pracy wraz z aktywizacją zawodową i integracją społeczną mieszkańców wspólnoty samorządowej.</a:t>
            </a:r>
          </a:p>
          <a:p>
            <a:pPr algn="l"/>
            <a:endParaRPr lang="pl-PL" sz="22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pl-PL" sz="2200" b="1" dirty="0" smtClean="0"/>
              <a:t>JST </a:t>
            </a:r>
            <a:r>
              <a:rPr lang="pl-PL" sz="2200" dirty="0" smtClean="0"/>
              <a:t>zleca podmiotom </a:t>
            </a:r>
            <a:r>
              <a:rPr lang="pl-PL" sz="2200" dirty="0" err="1" smtClean="0"/>
              <a:t>ESiS</a:t>
            </a:r>
            <a:r>
              <a:rPr lang="pl-PL" sz="2200" dirty="0" smtClean="0"/>
              <a:t> realizację usług społecznych użyteczności publicznej oraz zadań publicznych w zakresie rozwoju lokalnego: 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pl-PL" sz="2200" dirty="0" smtClean="0"/>
              <a:t>w trybie negocjacyjnym, przy zakupach poniżej 120 tys. zł;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pl-PL" sz="2200" dirty="0" smtClean="0"/>
              <a:t>w trybie partnerstwa </a:t>
            </a:r>
            <a:r>
              <a:rPr lang="pl-PL" sz="2200" dirty="0" err="1" smtClean="0"/>
              <a:t>publiczno</a:t>
            </a:r>
            <a:r>
              <a:rPr lang="pl-PL" sz="2200" dirty="0" smtClean="0"/>
              <a:t>–społecznego; 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pl-PL" sz="2200" dirty="0" smtClean="0"/>
              <a:t>na podstawie przepisów ustawy z dnia 24 kwietnia 2003 r. o działalności pożytku publicznego i o wolontariacie;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pl-PL" sz="2200" dirty="0" smtClean="0"/>
              <a:t>na podstawie przepisów ustawy z dnia 29 stycznia 2004 r. - Prawo zamówień publicznych – z uwzględnieniem aspektów społecznych w zamówieniach publicznych (tzw. klauzule społeczne).</a:t>
            </a:r>
            <a:endParaRPr lang="pl-PL" sz="22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0242055" y="2359621"/>
            <a:ext cx="1949944" cy="369332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Projekt rozwiązań.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227381"/>
            <a:ext cx="12191999" cy="3693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Powiązanie ze Strategią na rzecz Odpowiedzialnego Rozwoju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89004" y="1716173"/>
            <a:ext cx="1101398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Zgodnie ze Strategią na rzecz Odpowiedzialnego Rozwoju rola ekonomii społecznej została podkreślona w: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l-PL" sz="2000" dirty="0"/>
              <a:t>Celu szczegółowym I</a:t>
            </a:r>
            <a:r>
              <a:rPr lang="pl-PL" sz="2000" b="1" dirty="0"/>
              <a:t> </a:t>
            </a:r>
            <a:r>
              <a:rPr lang="pl-PL" sz="2000" i="1" dirty="0"/>
              <a:t>Trwały wzrost gospodarczy oparty coraz silniej o wiedzę, dane i doskonałość organizacyjną</a:t>
            </a:r>
            <a:r>
              <a:rPr lang="pl-PL" sz="2000" dirty="0"/>
              <a:t>, w obszarze: Małe i średnie przedsiębiorstwa, Nowe modele działania: wskazano na potrzebę wsparcia dla podmiotów ekonomii społecznej i solidarnej (spółdzielczej). Zapowiedziano tam w szczególności: „przygotowanie rozwiązań prawnych ułatwiających ich bieżącą działalność, a także premiowanie tych form działania w przypadku realizacji usług zlecanych przez administrację rządową i samorządową. Przygotowany zostanie mechanizm zachęt podatkowych dla ich rozwoju oraz zwiększenia skali działalności”;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l-PL" sz="2000" dirty="0"/>
              <a:t>Celu szczegółowym II</a:t>
            </a:r>
            <a:r>
              <a:rPr lang="pl-PL" sz="2000" b="1" dirty="0"/>
              <a:t> </a:t>
            </a:r>
            <a:r>
              <a:rPr lang="pl-PL" sz="2000" i="1" dirty="0"/>
              <a:t>Rozwój społecznie wrażliwy i terytorialnie zrównoważony</a:t>
            </a:r>
            <a:r>
              <a:rPr lang="pl-PL" sz="2000" dirty="0"/>
              <a:t>, w obszarze: Spójność społeczna, Aktywna polityka prorodzinna, Poprawa dostępności do usług, w tym społecznych i zdrowotnych, Wsparcie grup zagrożonych ubóstwem i wykluczeniem oraz zapewnienie spójności działań na rzecz integracji społecznej, Rynek pracy wykorzystujący potencjał zasobów ludzkich dla rozwoju Polski. Zwrócono tam uwagę w szczególności na „poprawę dostępności do usług, w tym społecznych i zdrowotnych; wsparcie grup zagrożonych ubóstwem i wykluczeniem oraz zapewnienie spójności działań na rzecz integracji społecznej”.</a:t>
            </a:r>
          </a:p>
          <a:p>
            <a:pPr>
              <a:spcAft>
                <a:spcPts val="600"/>
              </a:spcAft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341855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227381"/>
            <a:ext cx="12191999" cy="3693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89004" y="1726965"/>
            <a:ext cx="1101398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 u="sng" dirty="0" smtClean="0"/>
              <a:t>Dziękuję za uwagę!</a:t>
            </a:r>
            <a:endParaRPr lang="pl-PL" sz="2400" b="1" u="sng" dirty="0"/>
          </a:p>
          <a:p>
            <a:pPr>
              <a:lnSpc>
                <a:spcPct val="150000"/>
              </a:lnSpc>
            </a:pPr>
            <a:r>
              <a:rPr lang="pl-PL" sz="2400" b="1" dirty="0" smtClean="0"/>
              <a:t>Jakub Schimanek</a:t>
            </a:r>
          </a:p>
          <a:p>
            <a:pPr>
              <a:lnSpc>
                <a:spcPct val="150000"/>
              </a:lnSpc>
            </a:pPr>
            <a:r>
              <a:rPr lang="pl-PL" sz="2400" b="1" dirty="0" smtClean="0"/>
              <a:t>Departament Ekonomii Społecznej i Solidarnej</a:t>
            </a:r>
          </a:p>
          <a:p>
            <a:pPr>
              <a:lnSpc>
                <a:spcPct val="150000"/>
              </a:lnSpc>
            </a:pPr>
            <a:r>
              <a:rPr lang="pl-PL" sz="2400" b="1" dirty="0" smtClean="0"/>
              <a:t>Ministerstwo Rodziny, Pracy i Polityki Społecznej.</a:t>
            </a:r>
            <a:endParaRPr lang="pl-PL" sz="2400" b="1" dirty="0"/>
          </a:p>
          <a:p>
            <a:pPr>
              <a:lnSpc>
                <a:spcPct val="150000"/>
              </a:lnSpc>
            </a:pPr>
            <a:r>
              <a:rPr lang="pl-PL" sz="2400" b="1" u="sng" dirty="0">
                <a:solidFill>
                  <a:srgbClr val="FF0000"/>
                </a:solidFill>
              </a:rPr>
              <a:t>J</a:t>
            </a:r>
            <a:r>
              <a:rPr lang="pl-PL" sz="2400" b="1" u="sng" dirty="0" smtClean="0">
                <a:solidFill>
                  <a:srgbClr val="FF0000"/>
                </a:solidFill>
              </a:rPr>
              <a:t>akub.Schimanek@mrpips.gov.pl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pl-PL" dirty="0" smtClean="0"/>
          </a:p>
          <a:p>
            <a:pPr>
              <a:lnSpc>
                <a:spcPts val="2400"/>
              </a:lnSpc>
            </a:pPr>
            <a:endParaRPr lang="pl-PL" dirty="0"/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pl-PL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pl-PL" dirty="0" smtClean="0"/>
          </a:p>
          <a:p>
            <a:pPr lvl="1"/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147937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227381"/>
            <a:ext cx="12191999" cy="3693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Prace nad aktualizacją</a:t>
            </a:r>
          </a:p>
        </p:txBody>
      </p:sp>
      <p:sp>
        <p:nvSpPr>
          <p:cNvPr id="7" name="Prostokąt 6"/>
          <p:cNvSpPr/>
          <p:nvPr/>
        </p:nvSpPr>
        <p:spPr>
          <a:xfrm>
            <a:off x="589004" y="2014347"/>
            <a:ext cx="1101398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dirty="0"/>
              <a:t>Priorytet – aktualizacja Krajowego Programu Rozwoju Ekonomii Społecznej;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dirty="0"/>
              <a:t>Projekt </a:t>
            </a:r>
            <a:r>
              <a:rPr lang="pl-PL" sz="2400" dirty="0" smtClean="0"/>
              <a:t>zmian zaopiniowany pozytywnie przez Krajowego </a:t>
            </a:r>
            <a:r>
              <a:rPr lang="pl-PL" sz="2400" dirty="0"/>
              <a:t>Komitetu Rozwoju Ekonomii Społecznej – planowane zamknięcie prac w ramach KKRES 16 marca br.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dirty="0"/>
              <a:t>Dalszy etap: konsultacje wewnątrz </a:t>
            </a:r>
            <a:r>
              <a:rPr lang="pl-PL" sz="2400" dirty="0" err="1"/>
              <a:t>MRPiPS</a:t>
            </a:r>
            <a:r>
              <a:rPr lang="pl-PL" sz="2400" dirty="0"/>
              <a:t> i konsultacje publiczne.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dirty="0"/>
              <a:t>Planowane przyjęcie zaktualizowanego KPRES – III/IV kwartał br.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dirty="0"/>
              <a:t>Po przyjęciu KPRES kontynuacja prac nad ustawą o ekonomii społecznej i solidarnej.</a:t>
            </a:r>
          </a:p>
          <a:p>
            <a:pPr>
              <a:spcAft>
                <a:spcPts val="600"/>
              </a:spcAft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239643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227381"/>
            <a:ext cx="12191999" cy="3693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Podmioty ekonomii społecznej i solidarnej</a:t>
            </a:r>
            <a:endParaRPr lang="pl-PL" b="1" dirty="0">
              <a:solidFill>
                <a:schemeClr val="bg1"/>
              </a:solidFill>
            </a:endParaRPr>
          </a:p>
        </p:txBody>
      </p:sp>
      <p:grpSp>
        <p:nvGrpSpPr>
          <p:cNvPr id="4" name="Grupa 3"/>
          <p:cNvGrpSpPr/>
          <p:nvPr/>
        </p:nvGrpSpPr>
        <p:grpSpPr>
          <a:xfrm>
            <a:off x="1476703" y="1825625"/>
            <a:ext cx="9238594" cy="4986854"/>
            <a:chOff x="267419" y="1924495"/>
            <a:chExt cx="8609162" cy="4355536"/>
          </a:xfrm>
        </p:grpSpPr>
        <p:grpSp>
          <p:nvGrpSpPr>
            <p:cNvPr id="5" name="Grupa 4"/>
            <p:cNvGrpSpPr/>
            <p:nvPr/>
          </p:nvGrpSpPr>
          <p:grpSpPr>
            <a:xfrm>
              <a:off x="267419" y="1924495"/>
              <a:ext cx="8609162" cy="4355536"/>
              <a:chOff x="336770" y="685081"/>
              <a:chExt cx="8621972" cy="5984279"/>
            </a:xfrm>
          </p:grpSpPr>
          <p:sp>
            <p:nvSpPr>
              <p:cNvPr id="9" name="Elipsa 4"/>
              <p:cNvSpPr/>
              <p:nvPr/>
            </p:nvSpPr>
            <p:spPr>
              <a:xfrm>
                <a:off x="336770" y="685081"/>
                <a:ext cx="8621972" cy="598427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pl-PL" b="1" dirty="0" smtClean="0"/>
                  <a:t>Organizacje pozarządowe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pl-PL" b="1" dirty="0" smtClean="0"/>
                  <a:t>Organizacje kościelne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pl-PL" b="1" dirty="0" smtClean="0"/>
                  <a:t>Spółki non profit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pl-PL" b="1" dirty="0" smtClean="0"/>
                  <a:t>Spółdzielczość </a:t>
                </a:r>
              </a:p>
              <a:p>
                <a:endParaRPr lang="pl-PL" sz="2000" dirty="0" smtClean="0"/>
              </a:p>
              <a:p>
                <a:endParaRPr lang="pl-PL" sz="2000" dirty="0" smtClean="0"/>
              </a:p>
              <a:p>
                <a:pPr algn="ctr"/>
                <a:endParaRPr lang="pl-PL" dirty="0" smtClean="0"/>
              </a:p>
              <a:p>
                <a:pPr algn="ctr"/>
                <a:endParaRPr lang="pl-PL" dirty="0" smtClean="0"/>
              </a:p>
              <a:p>
                <a:pPr algn="ctr"/>
                <a:endParaRPr lang="pl-PL" dirty="0" smtClean="0"/>
              </a:p>
              <a:p>
                <a:pPr algn="ctr"/>
                <a:endParaRPr lang="pl-PL" dirty="0"/>
              </a:p>
            </p:txBody>
          </p:sp>
          <p:sp>
            <p:nvSpPr>
              <p:cNvPr id="10" name="Elipsa 5"/>
              <p:cNvSpPr/>
              <p:nvPr/>
            </p:nvSpPr>
            <p:spPr>
              <a:xfrm>
                <a:off x="940052" y="3894978"/>
                <a:ext cx="3138795" cy="194421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sz="2400" b="1" dirty="0" smtClean="0"/>
                  <a:t>EKONOMIA SOLIDARNA</a:t>
                </a:r>
                <a:endParaRPr lang="pl-PL" sz="2400" b="1" dirty="0"/>
              </a:p>
            </p:txBody>
          </p:sp>
          <p:cxnSp>
            <p:nvCxnSpPr>
              <p:cNvPr id="11" name="Łącznik prosty 10"/>
              <p:cNvCxnSpPr/>
              <p:nvPr/>
            </p:nvCxnSpPr>
            <p:spPr>
              <a:xfrm flipV="1">
                <a:off x="3131218" y="2139967"/>
                <a:ext cx="1706385" cy="1895153"/>
              </a:xfrm>
              <a:prstGeom prst="line">
                <a:avLst/>
              </a:prstGeom>
              <a:ln w="6350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Łącznik prosty 11"/>
              <p:cNvCxnSpPr/>
              <p:nvPr/>
            </p:nvCxnSpPr>
            <p:spPr>
              <a:xfrm>
                <a:off x="4018193" y="4939433"/>
                <a:ext cx="992411" cy="223111"/>
              </a:xfrm>
              <a:prstGeom prst="line">
                <a:avLst/>
              </a:prstGeom>
              <a:ln w="6350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Prostokąt 12"/>
              <p:cNvSpPr/>
              <p:nvPr/>
            </p:nvSpPr>
            <p:spPr>
              <a:xfrm>
                <a:off x="4788024" y="1199314"/>
                <a:ext cx="1808911" cy="888025"/>
              </a:xfrm>
              <a:prstGeom prst="rect">
                <a:avLst/>
              </a:prstGeom>
              <a:solidFill>
                <a:schemeClr val="accent2"/>
              </a:solidFill>
              <a:ln w="38100">
                <a:solidFill>
                  <a:srgbClr val="9E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pl-PL" b="1" dirty="0" smtClean="0">
                    <a:solidFill>
                      <a:schemeClr val="bg1"/>
                    </a:solidFill>
                  </a:rPr>
                  <a:t>Przedsiębiorstwa społeczne</a:t>
                </a:r>
                <a:endParaRPr lang="pl-PL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pole tekstowe 13"/>
              <p:cNvSpPr txBox="1"/>
              <p:nvPr/>
            </p:nvSpPr>
            <p:spPr>
              <a:xfrm>
                <a:off x="5902293" y="1631283"/>
                <a:ext cx="1566996" cy="888025"/>
              </a:xfrm>
              <a:prstGeom prst="rect">
                <a:avLst/>
              </a:prstGeom>
              <a:solidFill>
                <a:schemeClr val="accent2"/>
              </a:solidFill>
              <a:ln w="38100" cap="rnd">
                <a:solidFill>
                  <a:srgbClr val="9E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b="1" dirty="0" smtClean="0">
                    <a:solidFill>
                      <a:schemeClr val="bg1"/>
                    </a:solidFill>
                  </a:rPr>
                  <a:t>Spółdzielnie socjalne</a:t>
                </a:r>
              </a:p>
            </p:txBody>
          </p:sp>
          <p:cxnSp>
            <p:nvCxnSpPr>
              <p:cNvPr id="15" name="Łącznik prosty 14"/>
              <p:cNvCxnSpPr/>
              <p:nvPr/>
            </p:nvCxnSpPr>
            <p:spPr>
              <a:xfrm flipV="1">
                <a:off x="3707904" y="3340767"/>
                <a:ext cx="1146673" cy="952329"/>
              </a:xfrm>
              <a:prstGeom prst="line">
                <a:avLst/>
              </a:prstGeom>
              <a:ln w="6350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pole tekstowe 15"/>
              <p:cNvSpPr txBox="1"/>
              <p:nvPr/>
            </p:nvSpPr>
            <p:spPr>
              <a:xfrm>
                <a:off x="4898140" y="2796777"/>
                <a:ext cx="1610592" cy="888025"/>
              </a:xfrm>
              <a:prstGeom prst="rect">
                <a:avLst/>
              </a:prstGeom>
              <a:solidFill>
                <a:schemeClr val="accent2"/>
              </a:solidFill>
              <a:ln w="38100" cap="rnd">
                <a:solidFill>
                  <a:srgbClr val="9E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b="1" dirty="0" smtClean="0">
                    <a:solidFill>
                      <a:schemeClr val="bg1"/>
                    </a:solidFill>
                  </a:rPr>
                  <a:t>Zakłady Pracy Chronionej</a:t>
                </a:r>
              </a:p>
            </p:txBody>
          </p:sp>
          <p:sp>
            <p:nvSpPr>
              <p:cNvPr id="17" name="pole tekstowe 16"/>
              <p:cNvSpPr txBox="1"/>
              <p:nvPr/>
            </p:nvSpPr>
            <p:spPr>
              <a:xfrm>
                <a:off x="6724563" y="2752192"/>
                <a:ext cx="1676872" cy="1268607"/>
              </a:xfrm>
              <a:prstGeom prst="rect">
                <a:avLst/>
              </a:prstGeom>
              <a:solidFill>
                <a:schemeClr val="accent2"/>
              </a:solidFill>
              <a:ln w="38100" cap="rnd">
                <a:solidFill>
                  <a:srgbClr val="9E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b="1" dirty="0" smtClean="0">
                    <a:solidFill>
                      <a:schemeClr val="bg1"/>
                    </a:solidFill>
                  </a:rPr>
                  <a:t>Spółdzielnie inwalidów i niewidomych</a:t>
                </a:r>
              </a:p>
            </p:txBody>
          </p:sp>
        </p:grpSp>
        <p:sp>
          <p:nvSpPr>
            <p:cNvPr id="6" name="pole tekstowe 5"/>
            <p:cNvSpPr txBox="1"/>
            <p:nvPr/>
          </p:nvSpPr>
          <p:spPr>
            <a:xfrm>
              <a:off x="5020573" y="5038631"/>
              <a:ext cx="2288238" cy="322576"/>
            </a:xfrm>
            <a:prstGeom prst="rect">
              <a:avLst/>
            </a:prstGeom>
            <a:solidFill>
              <a:schemeClr val="accent2"/>
            </a:solidFill>
            <a:ln w="38100" cap="rnd">
              <a:solidFill>
                <a:srgbClr val="9E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b="1" dirty="0" smtClean="0">
                  <a:solidFill>
                    <a:schemeClr val="bg1"/>
                  </a:solidFill>
                </a:rPr>
                <a:t>KIS, WTZ, CIS, ZAZ, ŚDS</a:t>
              </a:r>
            </a:p>
          </p:txBody>
        </p:sp>
        <p:cxnSp>
          <p:nvCxnSpPr>
            <p:cNvPr id="8" name="Łącznik prosty 7"/>
            <p:cNvCxnSpPr/>
            <p:nvPr/>
          </p:nvCxnSpPr>
          <p:spPr>
            <a:xfrm flipV="1">
              <a:off x="3787664" y="4349867"/>
              <a:ext cx="2841109" cy="501572"/>
            </a:xfrm>
            <a:prstGeom prst="line">
              <a:avLst/>
            </a:prstGeom>
            <a:ln w="635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pole tekstowe 2"/>
          <p:cNvSpPr txBox="1"/>
          <p:nvPr/>
        </p:nvSpPr>
        <p:spPr>
          <a:xfrm>
            <a:off x="10118133" y="6327942"/>
            <a:ext cx="1949944" cy="369332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Projekt rozwiązań.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2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227381"/>
            <a:ext cx="12191999" cy="3693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Kontekst ekonomii społecznej i solidarnej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89005" y="1638136"/>
            <a:ext cx="11013989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sz="2000" dirty="0" smtClean="0"/>
              <a:t>Sytuacja osób zagrożonych wykluczeniem społecznym na rynku pracy: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/>
              <a:t>ponad milion osób bezrobotnych posiadało status osoby w szczególnej sytuacji na rynku </a:t>
            </a:r>
            <a:r>
              <a:rPr lang="pl-PL" dirty="0" smtClean="0"/>
              <a:t>pracy,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/>
              <a:t>W </a:t>
            </a:r>
            <a:r>
              <a:rPr lang="pl-PL" dirty="0" smtClean="0"/>
              <a:t>2014 ok. </a:t>
            </a:r>
            <a:r>
              <a:rPr lang="pl-PL" dirty="0"/>
              <a:t>700 tys. osób na umowach </a:t>
            </a:r>
            <a:r>
              <a:rPr lang="pl-PL" dirty="0" smtClean="0"/>
              <a:t>cywilnoprawnych,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/>
              <a:t>W 2016 r. w ubóstwie skrajnym żyło prawie 5% osób, a w ubóstwie relatywnym – niemal 14</a:t>
            </a:r>
            <a:r>
              <a:rPr lang="pl-PL" dirty="0" smtClean="0"/>
              <a:t>%,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 smtClean="0"/>
              <a:t>W grupie osób niepełnosprawnych aktywność zawodowa wynosi </a:t>
            </a:r>
            <a:r>
              <a:rPr lang="pl-PL" dirty="0"/>
              <a:t>26,8</a:t>
            </a:r>
            <a:r>
              <a:rPr lang="pl-PL" dirty="0" smtClean="0"/>
              <a:t>% a bezrobocie </a:t>
            </a:r>
            <a:r>
              <a:rPr lang="pl-PL" dirty="0"/>
              <a:t>11,6</a:t>
            </a:r>
            <a:r>
              <a:rPr lang="pl-PL" dirty="0" smtClean="0"/>
              <a:t>%,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/>
              <a:t>W </a:t>
            </a:r>
            <a:r>
              <a:rPr lang="pl-PL" dirty="0" smtClean="0"/>
              <a:t>2050 r. </a:t>
            </a:r>
            <a:r>
              <a:rPr lang="pl-PL" dirty="0"/>
              <a:t>40% Polaków </a:t>
            </a:r>
            <a:r>
              <a:rPr lang="pl-PL" dirty="0" smtClean="0"/>
              <a:t>będzie powyżej 60 </a:t>
            </a:r>
            <a:r>
              <a:rPr lang="pl-PL" dirty="0"/>
              <a:t>roku </a:t>
            </a:r>
            <a:r>
              <a:rPr lang="pl-PL" dirty="0" smtClean="0"/>
              <a:t>życia.</a:t>
            </a:r>
            <a:endParaRPr lang="pl-PL" dirty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sz="2000" dirty="0" smtClean="0"/>
              <a:t>Skala współpracy podmiotów ekonomii społecznej i solidarnej z samorządem terytorialnym:</a:t>
            </a: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/>
              <a:t>W 2015 r. środki przeznaczane na zlecanie zadań w trybie ustawy o działalności pożytku publicznego i o wolontariacie stanowiły zaledwie 1,8 mld zł (0,9%) budżetów jednostek samorządu </a:t>
            </a:r>
            <a:r>
              <a:rPr lang="pl-PL" dirty="0" smtClean="0"/>
              <a:t>terytorialnego,</a:t>
            </a:r>
            <a:endParaRPr lang="pl-PL" dirty="0"/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/>
              <a:t>W dziedzinach obejmujących sfery pożytku publicznego w 2015 roku JST wydatkowały 46,7 mld </a:t>
            </a:r>
            <a:r>
              <a:rPr lang="pl-PL" dirty="0" smtClean="0"/>
              <a:t>zł tj. 24% </a:t>
            </a:r>
            <a:r>
              <a:rPr lang="pl-PL" dirty="0"/>
              <a:t>ich całkowitych </a:t>
            </a:r>
            <a:r>
              <a:rPr lang="pl-PL" dirty="0" smtClean="0"/>
              <a:t>wydatków.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sz="2000" dirty="0"/>
              <a:t>Potencjał gospodarczy podmiotów ekonomii społecznej i </a:t>
            </a:r>
            <a:r>
              <a:rPr lang="pl-PL" sz="2000" dirty="0" smtClean="0"/>
              <a:t>solidarnej:</a:t>
            </a:r>
            <a:endParaRPr lang="pl-PL" sz="2000" dirty="0"/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2000" dirty="0"/>
              <a:t>Jedynie 30</a:t>
            </a:r>
            <a:r>
              <a:rPr lang="pl-PL" sz="2000" dirty="0" smtClean="0"/>
              <a:t>% organizacji </a:t>
            </a:r>
            <a:r>
              <a:rPr lang="pl-PL" sz="2000" dirty="0"/>
              <a:t>pozarządowych prowadzi odpłatną działalność statutową lub działalność gospodarczą,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2000" dirty="0"/>
              <a:t>Roczne przychody nieprzekraczające 10 tys. zł wykazuje 39% organizacji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9390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734961" y="1088206"/>
            <a:ext cx="10515600" cy="134527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CEL STRATEGICZNY DŁUGOFALOWY: </a:t>
            </a:r>
            <a:endParaRPr lang="pl-PL" sz="1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Aft>
                <a:spcPts val="800"/>
              </a:spcAft>
              <a:buNone/>
            </a:pPr>
            <a:r>
              <a:rPr lang="pl-PL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Ekonomia społeczna i solidarna stanie się istotnym instrumentem aktywnej polityki społecznej, wsparcia rozwoju społecznego oraz lokalnego</a:t>
            </a:r>
            <a:r>
              <a:rPr lang="pl-PL" sz="1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pl-PL" sz="1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Prostokąt 4"/>
          <p:cNvSpPr>
            <a:spLocks/>
          </p:cNvSpPr>
          <p:nvPr/>
        </p:nvSpPr>
        <p:spPr>
          <a:xfrm>
            <a:off x="734962" y="2522483"/>
            <a:ext cx="10515586" cy="158706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CEL GŁÓWNY: </a:t>
            </a:r>
            <a:endParaRPr lang="pl-PL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</a:rPr>
              <a:t>Do roku 2023 podmioty ekonomii społecznej i solidarnej będą ważnym elementem aktywizacji i integracji społecznej osób zagrożonych wykluczeniem społecznym oraz dostarczycielami usług użyteczności publicznej</a:t>
            </a:r>
            <a:r>
              <a:rPr lang="pl-PL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pl-PL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 rot="16200000">
            <a:off x="5001445" y="-73988"/>
            <a:ext cx="1982649" cy="10515577"/>
            <a:chOff x="2431774" y="3025387"/>
            <a:chExt cx="3299372" cy="480374"/>
          </a:xfrm>
        </p:grpSpPr>
        <p:sp>
          <p:nvSpPr>
            <p:cNvPr id="7" name="Prostokąt 6"/>
            <p:cNvSpPr>
              <a:spLocks/>
            </p:cNvSpPr>
            <p:nvPr/>
          </p:nvSpPr>
          <p:spPr>
            <a:xfrm rot="5400000">
              <a:off x="3983029" y="1474135"/>
              <a:ext cx="196866" cy="329936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800"/>
                </a:spcAft>
              </a:pPr>
              <a:r>
                <a:rPr lang="pl-PL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REZULTAT GŁÓWNY: </a:t>
              </a:r>
              <a:endParaRPr lang="pl-PL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algn="ctr">
                <a:spcAft>
                  <a:spcPts val="800"/>
                </a:spcAft>
              </a:pPr>
              <a:r>
                <a:rPr lang="pl-PL" b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Zwiększenie zasięgu oddziaływania ekonomii społecznej i solidarnej.</a:t>
              </a:r>
              <a:endPara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8" name="Prostokąt 7"/>
            <p:cNvSpPr>
              <a:spLocks/>
            </p:cNvSpPr>
            <p:nvPr/>
          </p:nvSpPr>
          <p:spPr>
            <a:xfrm rot="5400000">
              <a:off x="3944231" y="1718846"/>
              <a:ext cx="274458" cy="329937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800"/>
                </a:spcAft>
              </a:pPr>
              <a:r>
                <a:rPr lang="pl-PL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WSKAŹNIK REZULTATU GŁÓWNEGO: </a:t>
              </a:r>
              <a:endParaRPr lang="pl-PL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algn="ctr">
                <a:spcAft>
                  <a:spcPts val="800"/>
                </a:spcAft>
              </a:pPr>
              <a:r>
                <a:rPr lang="pl-PL" b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Do 2023 wzrośnie do 40% liczba osób podejmujących pracę po zakończeniu uczestnictwa w jednostkach reintegracyjnych, członkostwo osób młodych w podmiotach ekonomii społecznej i solidarnej wzrośnie o  50 tys. oraz powstanie 75 tys. nowych miejsc pracy w PES</a:t>
              </a:r>
              <a:r>
                <a:rPr lang="pl-PL" b="1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. </a:t>
              </a:r>
              <a:endPara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410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 10"/>
          <p:cNvGrpSpPr/>
          <p:nvPr/>
        </p:nvGrpSpPr>
        <p:grpSpPr>
          <a:xfrm rot="5400000">
            <a:off x="342262" y="1362615"/>
            <a:ext cx="5390296" cy="5087161"/>
            <a:chOff x="761842" y="-1744901"/>
            <a:chExt cx="5390296" cy="3468926"/>
          </a:xfrm>
        </p:grpSpPr>
        <p:sp>
          <p:nvSpPr>
            <p:cNvPr id="12" name="Prostokąt 11"/>
            <p:cNvSpPr/>
            <p:nvPr/>
          </p:nvSpPr>
          <p:spPr>
            <a:xfrm rot="16200000">
              <a:off x="-70092" y="-512823"/>
              <a:ext cx="3463219" cy="101047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800"/>
                </a:spcAft>
              </a:pPr>
              <a:r>
                <a:rPr lang="pl-PL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Zwiększenie </a:t>
              </a:r>
              <a:r>
                <a:rPr lang="pl-PL" dirty="0">
                  <a:latin typeface="Times New Roman" panose="02020603050405020304" pitchFamily="18" charset="0"/>
                  <a:ea typeface="Calibri" panose="020F0502020204030204" pitchFamily="34" charset="0"/>
                </a:rPr>
                <a:t>liczby wysokiej jakości miejsc pracy </a:t>
              </a:r>
              <a:r>
                <a:rPr lang="pl-PL" sz="2000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/>
              </a:r>
              <a:br>
                <a:rPr lang="pl-PL" sz="2000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</a:br>
              <a:r>
                <a:rPr lang="pl-PL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w </a:t>
              </a:r>
              <a:r>
                <a:rPr lang="pl-PL" dirty="0">
                  <a:latin typeface="Times New Roman" panose="02020603050405020304" pitchFamily="18" charset="0"/>
                  <a:ea typeface="Calibri" panose="020F0502020204030204" pitchFamily="34" charset="0"/>
                </a:rPr>
                <a:t>przedsiębiorstwach społecznych, dla osób zagrożonych wykluczeniem społecznym.</a:t>
              </a:r>
              <a:endPara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 rot="16200000">
              <a:off x="1451841" y="-726685"/>
              <a:ext cx="3468925" cy="143249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800"/>
                </a:spcAft>
              </a:pPr>
              <a:r>
                <a:rPr lang="pl-PL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Wspieranie </a:t>
              </a:r>
              <a:r>
                <a:rPr lang="pl-PL" dirty="0">
                  <a:latin typeface="Times New Roman" panose="02020603050405020304" pitchFamily="18" charset="0"/>
                  <a:ea typeface="Calibri" panose="020F0502020204030204" pitchFamily="34" charset="0"/>
                </a:rPr>
                <a:t>trwałego partnerstwa podmiotów ekonomii społecznej i solidarnej z samorządem terytorialnym w realizacji usług społecznych użyteczności publicznej oraz zadań publicznych </a:t>
              </a:r>
              <a:r>
                <a:rPr lang="pl-PL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/>
              </a:r>
              <a:br>
                <a:rPr lang="pl-PL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</a:br>
              <a:r>
                <a:rPr lang="pl-PL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w </a:t>
              </a:r>
              <a:r>
                <a:rPr lang="pl-PL" dirty="0">
                  <a:latin typeface="Times New Roman" panose="02020603050405020304" pitchFamily="18" charset="0"/>
                  <a:ea typeface="Calibri" panose="020F0502020204030204" pitchFamily="34" charset="0"/>
                </a:rPr>
                <a:t>zakresie rozwoju lokalnego.</a:t>
              </a:r>
              <a:endPara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4" name="Prostokąt 13"/>
            <p:cNvSpPr/>
            <p:nvPr/>
          </p:nvSpPr>
          <p:spPr>
            <a:xfrm rot="16200000">
              <a:off x="2888105" y="-415214"/>
              <a:ext cx="3457513" cy="82096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800"/>
                </a:spcAft>
              </a:pPr>
              <a:r>
                <a:rPr lang="pl-PL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Zwiększenie </a:t>
              </a:r>
              <a:r>
                <a:rPr lang="pl-PL" dirty="0">
                  <a:latin typeface="Times New Roman" panose="02020603050405020304" pitchFamily="18" charset="0"/>
                  <a:ea typeface="Calibri" panose="020F0502020204030204" pitchFamily="34" charset="0"/>
                </a:rPr>
                <a:t>konkurencyjności podmiotów ekonomii społecznej i solidarnej na rynku.</a:t>
              </a:r>
              <a:endPara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5" name="Prostokąt 14"/>
            <p:cNvSpPr/>
            <p:nvPr/>
          </p:nvSpPr>
          <p:spPr>
            <a:xfrm rot="16200000">
              <a:off x="4007194" y="-420920"/>
              <a:ext cx="3468925" cy="82096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800"/>
                </a:spcAft>
              </a:pPr>
              <a:r>
                <a:rPr lang="pl-PL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Upowszechnienie </a:t>
              </a:r>
              <a:r>
                <a:rPr lang="pl-PL" dirty="0">
                  <a:latin typeface="Times New Roman" panose="02020603050405020304" pitchFamily="18" charset="0"/>
                  <a:ea typeface="Calibri" panose="020F0502020204030204" pitchFamily="34" charset="0"/>
                </a:rPr>
                <a:t>pozytywnych postaw wobec ekonomii społecznej i solidarnej.</a:t>
              </a:r>
              <a:endPara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6" name="Prostokąt 15"/>
            <p:cNvSpPr/>
            <p:nvPr/>
          </p:nvSpPr>
          <p:spPr>
            <a:xfrm rot="16200000">
              <a:off x="-832826" y="-150233"/>
              <a:ext cx="3468925" cy="27959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800"/>
                </a:spcAft>
              </a:pPr>
              <a:r>
                <a:rPr lang="pl-PL" sz="1400" b="1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CELE SZCZEGÓŁOWE</a:t>
              </a:r>
              <a:endParaRPr lang="pl-P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3" name="Grupa 2"/>
          <p:cNvGrpSpPr/>
          <p:nvPr/>
        </p:nvGrpSpPr>
        <p:grpSpPr>
          <a:xfrm>
            <a:off x="9140062" y="1211047"/>
            <a:ext cx="2564672" cy="5390297"/>
            <a:chOff x="2864885" y="1110550"/>
            <a:chExt cx="2564672" cy="5390297"/>
          </a:xfrm>
        </p:grpSpPr>
        <p:grpSp>
          <p:nvGrpSpPr>
            <p:cNvPr id="2" name="Grupa 1"/>
            <p:cNvGrpSpPr/>
            <p:nvPr/>
          </p:nvGrpSpPr>
          <p:grpSpPr>
            <a:xfrm rot="16200000">
              <a:off x="1644285" y="2725589"/>
              <a:ext cx="4995858" cy="2554658"/>
              <a:chOff x="4215290" y="1579741"/>
              <a:chExt cx="4995858" cy="2554658"/>
            </a:xfrm>
          </p:grpSpPr>
          <p:sp>
            <p:nvSpPr>
              <p:cNvPr id="17" name="Prostokąt 16"/>
              <p:cNvSpPr/>
              <p:nvPr/>
            </p:nvSpPr>
            <p:spPr>
              <a:xfrm rot="5400000">
                <a:off x="7428581" y="2351831"/>
                <a:ext cx="2554655" cy="101047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800"/>
                  </a:spcAft>
                </a:pPr>
                <a:r>
                  <a:rPr lang="pl-PL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Obszar I </a:t>
                </a:r>
              </a:p>
              <a:p>
                <a:pPr algn="ctr">
                  <a:spcAft>
                    <a:spcPts val="800"/>
                  </a:spcAft>
                </a:pPr>
                <a:r>
                  <a:rPr lang="pl-PL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Solidarny rynek pracy</a:t>
                </a:r>
              </a:p>
            </p:txBody>
          </p:sp>
          <p:sp>
            <p:nvSpPr>
              <p:cNvPr id="18" name="Prostokąt 17"/>
              <p:cNvSpPr/>
              <p:nvPr/>
            </p:nvSpPr>
            <p:spPr>
              <a:xfrm rot="5400000">
                <a:off x="5903796" y="2140825"/>
                <a:ext cx="2554654" cy="143249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800"/>
                  </a:spcAft>
                </a:pPr>
                <a:r>
                  <a:rPr lang="pl-PL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Obszar II</a:t>
                </a:r>
              </a:p>
              <a:p>
                <a:pPr algn="ctr">
                  <a:spcAft>
                    <a:spcPts val="800"/>
                  </a:spcAft>
                </a:pPr>
                <a:r>
                  <a:rPr lang="pl-PL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Solidarna wspólnota lokalna</a:t>
                </a:r>
              </a:p>
            </p:txBody>
          </p:sp>
          <p:sp>
            <p:nvSpPr>
              <p:cNvPr id="19" name="Prostokąt 18"/>
              <p:cNvSpPr/>
              <p:nvPr/>
            </p:nvSpPr>
            <p:spPr>
              <a:xfrm rot="5400000">
                <a:off x="4484291" y="2435535"/>
                <a:ext cx="2554656" cy="843071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800"/>
                  </a:spcAft>
                </a:pPr>
                <a:r>
                  <a:rPr lang="pl-PL" sz="1600" dirty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Obszar III</a:t>
                </a:r>
                <a:endParaRPr lang="pl-PL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ctr">
                  <a:spcAft>
                    <a:spcPts val="800"/>
                  </a:spcAft>
                </a:pPr>
                <a:r>
                  <a:rPr lang="pl-PL" sz="1600" dirty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Konkurencyjna przedsiębiorczość społeczna.</a:t>
                </a:r>
                <a:r>
                  <a:rPr lang="pl-PL" sz="1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</a:t>
                </a:r>
              </a:p>
            </p:txBody>
          </p:sp>
          <p:sp>
            <p:nvSpPr>
              <p:cNvPr id="20" name="Prostokąt 19"/>
              <p:cNvSpPr/>
              <p:nvPr/>
            </p:nvSpPr>
            <p:spPr>
              <a:xfrm rot="5400000">
                <a:off x="3359498" y="2435533"/>
                <a:ext cx="2554656" cy="84307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800"/>
                  </a:spcAft>
                </a:pPr>
                <a:r>
                  <a:rPr lang="pl-PL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Obszar IV </a:t>
                </a:r>
              </a:p>
              <a:p>
                <a:pPr algn="ctr">
                  <a:spcAft>
                    <a:spcPts val="800"/>
                  </a:spcAft>
                </a:pPr>
                <a:r>
                  <a:rPr lang="pl-PL" sz="16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Solidarne społeczeństwo.</a:t>
                </a:r>
                <a:endParaRPr lang="pl-PL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p:grpSp>
        <p:sp>
          <p:nvSpPr>
            <p:cNvPr id="21" name="Prostokąt 20"/>
            <p:cNvSpPr/>
            <p:nvPr/>
          </p:nvSpPr>
          <p:spPr>
            <a:xfrm>
              <a:off x="2864888" y="1110550"/>
              <a:ext cx="2564669" cy="27959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800"/>
                </a:spcAft>
              </a:pPr>
              <a:r>
                <a:rPr lang="pl-PL" sz="1400" b="1" dirty="0" smtClean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OBSZARY</a:t>
              </a:r>
              <a:endPara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sp>
        <p:nvSpPr>
          <p:cNvPr id="5" name="Strzałka w prawo 4"/>
          <p:cNvSpPr/>
          <p:nvPr/>
        </p:nvSpPr>
        <p:spPr>
          <a:xfrm>
            <a:off x="5990895" y="1605484"/>
            <a:ext cx="2932387" cy="790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Strzałka w prawo 36"/>
          <p:cNvSpPr/>
          <p:nvPr/>
        </p:nvSpPr>
        <p:spPr>
          <a:xfrm>
            <a:off x="5990893" y="5795424"/>
            <a:ext cx="2932387" cy="790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Strzałka w prawo 37"/>
          <p:cNvSpPr/>
          <p:nvPr/>
        </p:nvSpPr>
        <p:spPr>
          <a:xfrm>
            <a:off x="5996148" y="4670629"/>
            <a:ext cx="2932387" cy="790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Strzałka w prawo 38"/>
          <p:cNvSpPr/>
          <p:nvPr/>
        </p:nvSpPr>
        <p:spPr>
          <a:xfrm>
            <a:off x="5990894" y="3240071"/>
            <a:ext cx="2932387" cy="790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216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rostokąt 97"/>
          <p:cNvSpPr/>
          <p:nvPr/>
        </p:nvSpPr>
        <p:spPr>
          <a:xfrm>
            <a:off x="477072" y="1131406"/>
            <a:ext cx="11378591" cy="42157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Obszar </a:t>
            </a:r>
            <a:r>
              <a:rPr lang="pl-P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I. Solidarny 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rynek </a:t>
            </a:r>
            <a:r>
              <a:rPr lang="pl-P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pracy.</a:t>
            </a:r>
            <a:endParaRPr lang="pl-PL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2" name="Prostokąt 101"/>
          <p:cNvSpPr/>
          <p:nvPr/>
        </p:nvSpPr>
        <p:spPr>
          <a:xfrm>
            <a:off x="477069" y="5402317"/>
            <a:ext cx="11378600" cy="137685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uspójnienie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systemu programowania i realizacji polityki integracji społecznej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szerszego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wykorzystaniu aktywizacji zawodowej w podmiotach reintegracyjnych (WTZ, CIS,  KIS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pl-PL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większenie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udziału podmiotów ekonomii społecznej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solidarnej w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aktywizacji zawodowej uczestników zajęć rehabilitacyjnych i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reintegracyjnych.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Prążkowana strzałka w prawo 102"/>
          <p:cNvSpPr/>
          <p:nvPr/>
        </p:nvSpPr>
        <p:spPr>
          <a:xfrm rot="16200000">
            <a:off x="5703234" y="4197587"/>
            <a:ext cx="1119877" cy="1156138"/>
          </a:xfrm>
          <a:prstGeom prst="strip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SOR:</a:t>
            </a:r>
          </a:p>
        </p:txBody>
      </p:sp>
      <p:sp>
        <p:nvSpPr>
          <p:cNvPr id="10" name="Prostokąt 9"/>
          <p:cNvSpPr/>
          <p:nvPr/>
        </p:nvSpPr>
        <p:spPr>
          <a:xfrm rot="5400000">
            <a:off x="1176216" y="990639"/>
            <a:ext cx="708811" cy="210710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CEL SZCZEGÓŁOWY:</a:t>
            </a:r>
            <a:endParaRPr lang="pl-PL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738015" y="1689784"/>
            <a:ext cx="9112451" cy="708813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Zwiększenie 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liczby wysokiej jakości miejsc pracy w przedsiębiorstwach społecznych, dla osób zagrożonych wykluczeniem społecznym.</a:t>
            </a: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 rot="16200000" flipV="1">
            <a:off x="1175147" y="1837329"/>
            <a:ext cx="710949" cy="2107101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sz="16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REZULTAT CELU SZCZEGÓŁOWEGO:</a:t>
            </a:r>
            <a:endParaRPr lang="pl-PL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Prostokąt 12"/>
          <p:cNvSpPr/>
          <p:nvPr/>
        </p:nvSpPr>
        <p:spPr>
          <a:xfrm rot="10800000" flipV="1">
            <a:off x="2747539" y="2535405"/>
            <a:ext cx="9108124" cy="71094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Zwiększenie zatrudnienia osób zagrożonych wykluczeniem społecznym na wysokiej jakości miejscach pracy w przedsiębiorstwach społecznych.</a:t>
            </a: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 rot="16200000" flipV="1">
            <a:off x="1114343" y="2745888"/>
            <a:ext cx="832556" cy="21071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l-PL" sz="16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WSKAŹNIK </a:t>
            </a:r>
            <a:r>
              <a:rPr lang="pl-PL" sz="16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REZULTAT CELU SZCZEGÓŁOWEGO</a:t>
            </a:r>
            <a:endParaRPr lang="pl-PL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5" name="Prostokąt 14"/>
          <p:cNvSpPr/>
          <p:nvPr/>
        </p:nvSpPr>
        <p:spPr>
          <a:xfrm rot="10800000" flipV="1">
            <a:off x="2738015" y="3348119"/>
            <a:ext cx="9108124" cy="8325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Do 2023 r. powstanie 35 tys. nowych, wysokiej jakości miejsc pracy w przedsiębiorstwach społecznych dla osób zagrożonych wykluczeniem społecznym.</a:t>
            </a: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25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rostokąt 97"/>
          <p:cNvSpPr/>
          <p:nvPr/>
        </p:nvSpPr>
        <p:spPr>
          <a:xfrm>
            <a:off x="357809" y="1144470"/>
            <a:ext cx="11497860" cy="42157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Obszar </a:t>
            </a:r>
            <a:r>
              <a:rPr lang="pl-P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I. Solidarny 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rynek </a:t>
            </a:r>
            <a:r>
              <a:rPr lang="pl-PL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pracy.</a:t>
            </a:r>
            <a:endParaRPr lang="pl-PL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9" name="Prostokąt 98"/>
          <p:cNvSpPr/>
          <p:nvPr/>
        </p:nvSpPr>
        <p:spPr>
          <a:xfrm>
            <a:off x="357809" y="1749210"/>
            <a:ext cx="11497860" cy="9048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800"/>
              </a:spcAft>
            </a:pPr>
            <a:r>
              <a:rPr lang="pl-P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Priorytet I. 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Wspieranie reintegracji  społecznej i zawodowej osób zagrożonych wykluczeniem społecznym w jednostkach reintegracyjnych.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57809" y="2745815"/>
            <a:ext cx="11497860" cy="9048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800"/>
              </a:spcAft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Priorytet II. Aktywizacja zawodowa osób z niepełnosprawnościami oraz osób starszych w podmiotach ekonomii społecznej i solidarnej.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357809" y="3742420"/>
            <a:ext cx="11497860" cy="9048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800"/>
              </a:spcAft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Priorytet III. Tworzenie miejsc pracy dla osób zagrożonych wykluczeniem społecznym w przedsiębiorstwach społecznych.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357809" y="4898596"/>
            <a:ext cx="11497860" cy="1730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2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Aktywizacja społeczna i zawodowa w WTZ i ŚDS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Zatrudnienie socjalne - standardy dostępność współpraca z PES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PES dla niepełnosprawnych oraz osób starszych – wymiar reintegracyjny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Definicja i uprawnienia PS</a:t>
            </a:r>
            <a:endParaRPr lang="pl-PL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98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1561</Words>
  <Application>Microsoft Office PowerPoint</Application>
  <PresentationFormat>Panoramiczny</PresentationFormat>
  <Paragraphs>221</Paragraphs>
  <Slides>20</Slides>
  <Notes>18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Motyw pakietu Office</vt:lpstr>
      <vt:lpstr>Ekonomia Solidarności Społecznej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JArek</dc:creator>
  <cp:lastModifiedBy>Jakub Schimanek</cp:lastModifiedBy>
  <cp:revision>174</cp:revision>
  <dcterms:created xsi:type="dcterms:W3CDTF">2016-09-04T19:38:55Z</dcterms:created>
  <dcterms:modified xsi:type="dcterms:W3CDTF">2018-03-22T14:27:43Z</dcterms:modified>
</cp:coreProperties>
</file>